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17AD9-A0B0-4CA8-952C-88F13AF2B6A8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03654-DDCF-44D3-95FC-5C8C907082D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42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5AAA-05CD-4DCC-AFE3-57634411CD91}" type="datetime1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C10A-E406-41C9-A626-B96B9F3B78EB}" type="datetime1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9FCA-71BF-42A1-ABDF-F448BA1D85E0}" type="datetime1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E32-AC6A-48EE-A252-4EB098C2BE4B}" type="datetime1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1FF96-DC3F-47AD-BE01-8B4DE69EE05E}" type="datetime1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BAE1-F1EB-40FB-8293-11311BC709E3}" type="datetime1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ED10-8C78-4066-ADBE-CEFC75D23F6F}" type="datetime1">
              <a:rPr lang="en-US" smtClean="0"/>
              <a:t>9/13/2010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6C7D8-0434-4A8E-AA52-5414EAC24ABF}" type="datetime1">
              <a:rPr lang="en-US" smtClean="0"/>
              <a:t>9/13/2010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C920-EF92-4BCE-A193-3711B33D1226}" type="datetime1">
              <a:rPr lang="en-US" smtClean="0"/>
              <a:t>9/13/2010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F77F-C53B-4463-BDEA-227117BBB347}" type="datetime1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0705-3B70-4762-99AC-0655F60A9E37}" type="datetime1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BAEBB-FC58-43C1-90B2-F3E70EBE11DF}" type="datetime1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299E6-1BA5-47E1-91A9-0C146E7DBC08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905" y="50190"/>
            <a:ext cx="371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H1 - § 3 –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is </a:t>
            </a:r>
            <a:r>
              <a:rPr lang="en-US" dirty="0" err="1" smtClean="0">
                <a:latin typeface="Book Antiqua" pitchFamily="18" charset="0"/>
              </a:rPr>
              <a:t>waar</a:t>
            </a:r>
            <a:r>
              <a:rPr lang="en-US" dirty="0" smtClean="0">
                <a:latin typeface="Book Antiqua" pitchFamily="18" charset="0"/>
              </a:rPr>
              <a:t> en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niet</a:t>
            </a:r>
            <a:r>
              <a:rPr lang="en-US" dirty="0" smtClean="0">
                <a:latin typeface="Book Antiqua" pitchFamily="18" charset="0"/>
              </a:rPr>
              <a:t>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37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404" y="764704"/>
            <a:ext cx="9272090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Betrouwbaarheid</a:t>
            </a:r>
            <a:r>
              <a:rPr lang="nl-NL" sz="1600" dirty="0" smtClean="0">
                <a:latin typeface="Book Antiqua" pitchFamily="18" charset="0"/>
              </a:rPr>
              <a:t>:</a:t>
            </a:r>
          </a:p>
          <a:p>
            <a:r>
              <a:rPr lang="nl-NL" sz="1600" dirty="0" smtClean="0">
                <a:latin typeface="Book Antiqua" pitchFamily="18" charset="0"/>
              </a:rPr>
              <a:t>In de huidige samenleving wordt je overstelpt met allerlei informatie. De betrouwbaarheid van die</a:t>
            </a:r>
          </a:p>
          <a:p>
            <a:r>
              <a:rPr lang="nl-NL" sz="1600" dirty="0" smtClean="0">
                <a:latin typeface="Book Antiqua" pitchFamily="18" charset="0"/>
              </a:rPr>
              <a:t>informatie kan vaak te wensen overlaten. Er wordt onderscheid gemaakt tussen feiten en meningen.</a:t>
            </a:r>
          </a:p>
          <a:p>
            <a:r>
              <a:rPr lang="nl-NL" sz="1600" dirty="0" smtClean="0">
                <a:latin typeface="Book Antiqua" pitchFamily="18" charset="0"/>
              </a:rPr>
              <a:t>Een </a:t>
            </a:r>
            <a:r>
              <a:rPr lang="nl-NL" sz="1600" b="1" dirty="0" smtClean="0">
                <a:latin typeface="Book Antiqua" pitchFamily="18" charset="0"/>
              </a:rPr>
              <a:t>feit</a:t>
            </a:r>
            <a:r>
              <a:rPr lang="nl-NL" sz="1600" dirty="0" smtClean="0">
                <a:latin typeface="Book Antiqua" pitchFamily="18" charset="0"/>
              </a:rPr>
              <a:t> zegt iets over de werkelijkheid en een feit is </a:t>
            </a:r>
            <a:r>
              <a:rPr lang="nl-NL" sz="1600" b="1" dirty="0" smtClean="0">
                <a:latin typeface="Book Antiqua" pitchFamily="18" charset="0"/>
              </a:rPr>
              <a:t>objectief</a:t>
            </a:r>
            <a:r>
              <a:rPr lang="nl-NL" sz="1600" dirty="0" smtClean="0">
                <a:latin typeface="Book Antiqua" pitchFamily="18" charset="0"/>
              </a:rPr>
              <a:t>. Objectieve feiten zijn voor iedereen </a:t>
            </a:r>
          </a:p>
          <a:p>
            <a:r>
              <a:rPr lang="nl-NL" sz="1600" dirty="0" smtClean="0">
                <a:latin typeface="Book Antiqua" pitchFamily="18" charset="0"/>
              </a:rPr>
              <a:t>controleerbaar. Een </a:t>
            </a:r>
            <a:r>
              <a:rPr lang="nl-NL" sz="1600" b="1" dirty="0" smtClean="0">
                <a:latin typeface="Book Antiqua" pitchFamily="18" charset="0"/>
              </a:rPr>
              <a:t>mening</a:t>
            </a:r>
            <a:r>
              <a:rPr lang="nl-NL" sz="1600" dirty="0" smtClean="0">
                <a:latin typeface="Book Antiqua" pitchFamily="18" charset="0"/>
              </a:rPr>
              <a:t> is wat men zelf meent ten aanzien van een persoon, kwestie of geval. </a:t>
            </a:r>
          </a:p>
          <a:p>
            <a:r>
              <a:rPr lang="nl-NL" sz="1600" dirty="0" smtClean="0">
                <a:latin typeface="Book Antiqua" pitchFamily="18" charset="0"/>
              </a:rPr>
              <a:t>Een mening is vaak </a:t>
            </a:r>
            <a:r>
              <a:rPr lang="nl-NL" sz="1600" b="1" dirty="0" smtClean="0">
                <a:latin typeface="Book Antiqua" pitchFamily="18" charset="0"/>
              </a:rPr>
              <a:t>subjectief </a:t>
            </a:r>
            <a:r>
              <a:rPr lang="nl-NL" sz="1600" dirty="0" smtClean="0">
                <a:latin typeface="Book Antiqua" pitchFamily="18" charset="0"/>
              </a:rPr>
              <a:t>en zegt meer iets over de persoon zelf.</a:t>
            </a:r>
          </a:p>
          <a:p>
            <a:endParaRPr lang="nl-NL" sz="1600" dirty="0">
              <a:latin typeface="Book Antiqua" pitchFamily="18" charset="0"/>
            </a:endParaRPr>
          </a:p>
          <a:p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Communicatie</a:t>
            </a:r>
            <a:r>
              <a:rPr lang="nl-NL" sz="1600" dirty="0" smtClean="0">
                <a:latin typeface="Book Antiqua" pitchFamily="18" charset="0"/>
              </a:rPr>
              <a:t>:</a:t>
            </a:r>
          </a:p>
          <a:p>
            <a:endParaRPr lang="nl-NL" sz="1600" dirty="0" smtClean="0">
              <a:latin typeface="Book Antiqua" pitchFamily="18" charset="0"/>
            </a:endParaRPr>
          </a:p>
          <a:p>
            <a:endParaRPr lang="nl-NL" sz="1600" dirty="0">
              <a:latin typeface="Book Antiqua" pitchFamily="18" charset="0"/>
            </a:endParaRPr>
          </a:p>
          <a:p>
            <a:endParaRPr lang="nl-NL" sz="1600" dirty="0">
              <a:latin typeface="Book Antiqua" pitchFamily="18" charset="0"/>
            </a:endParaRPr>
          </a:p>
          <a:p>
            <a:r>
              <a:rPr lang="nl-NL" sz="1600" b="1" dirty="0" smtClean="0">
                <a:latin typeface="Book Antiqua" pitchFamily="18" charset="0"/>
              </a:rPr>
              <a:t>Zender</a:t>
            </a:r>
            <a:r>
              <a:rPr lang="nl-NL" sz="1600" dirty="0" smtClean="0">
                <a:latin typeface="Book Antiqua" pitchFamily="18" charset="0"/>
              </a:rPr>
              <a:t>				</a:t>
            </a:r>
            <a:r>
              <a:rPr lang="nl-NL" sz="1600" b="1" dirty="0" smtClean="0">
                <a:latin typeface="Book Antiqua" pitchFamily="18" charset="0"/>
              </a:rPr>
              <a:t>Boodschap</a:t>
            </a:r>
            <a:r>
              <a:rPr lang="nl-NL" sz="1600" dirty="0" smtClean="0">
                <a:latin typeface="Book Antiqua" pitchFamily="18" charset="0"/>
              </a:rPr>
              <a:t>			</a:t>
            </a:r>
            <a:r>
              <a:rPr lang="nl-NL" sz="1600" b="1" dirty="0" smtClean="0">
                <a:latin typeface="Book Antiqua" pitchFamily="18" charset="0"/>
              </a:rPr>
              <a:t>Ontvanger</a:t>
            </a:r>
          </a:p>
          <a:p>
            <a:endParaRPr lang="nl-NL" sz="1600" dirty="0">
              <a:latin typeface="Book Antiqua" pitchFamily="18" charset="0"/>
            </a:endParaRPr>
          </a:p>
          <a:p>
            <a:endParaRPr lang="nl-NL" sz="1600" dirty="0" smtClean="0">
              <a:latin typeface="Book Antiqua" pitchFamily="18" charset="0"/>
            </a:endParaRPr>
          </a:p>
          <a:p>
            <a:endParaRPr lang="nl-NL" sz="1600" dirty="0" smtClean="0">
              <a:latin typeface="Book Antiqua" pitchFamily="18" charset="0"/>
            </a:endParaRPr>
          </a:p>
          <a:p>
            <a:r>
              <a:rPr lang="nl-NL" sz="1600" dirty="0" smtClean="0">
                <a:latin typeface="Book Antiqua" pitchFamily="18" charset="0"/>
              </a:rPr>
              <a:t>Bij communicatie kan er van alles fout gaan. De zender zendt zijn boodschap verkeerd uit of de</a:t>
            </a:r>
          </a:p>
          <a:p>
            <a:r>
              <a:rPr lang="nl-NL" sz="1600" dirty="0" smtClean="0">
                <a:latin typeface="Book Antiqua" pitchFamily="18" charset="0"/>
              </a:rPr>
              <a:t>ontvanger ontvangt niet op een goede wijze. Denk er aan dat ook kranten, televisie, en dergelijke,</a:t>
            </a:r>
          </a:p>
          <a:p>
            <a:r>
              <a:rPr lang="nl-NL" sz="1600" dirty="0" smtClean="0">
                <a:latin typeface="Book Antiqua" pitchFamily="18" charset="0"/>
              </a:rPr>
              <a:t>allemaal vormen van communicatie zijn.</a:t>
            </a:r>
          </a:p>
          <a:p>
            <a:r>
              <a:rPr lang="nl-NL" sz="1600" dirty="0" smtClean="0">
                <a:latin typeface="Book Antiqua" pitchFamily="18" charset="0"/>
              </a:rPr>
              <a:t>Het is voor mensen nooit helemaal mogelijk om informatie objectief waar te nemen. Dit wordt</a:t>
            </a:r>
          </a:p>
          <a:p>
            <a:r>
              <a:rPr lang="nl-NL" sz="1600" dirty="0" smtClean="0">
                <a:latin typeface="Book Antiqua" pitchFamily="18" charset="0"/>
              </a:rPr>
              <a:t>ook wel </a:t>
            </a:r>
            <a:r>
              <a:rPr lang="nl-NL" sz="1600" b="1" dirty="0" smtClean="0">
                <a:latin typeface="Book Antiqua" pitchFamily="18" charset="0"/>
              </a:rPr>
              <a:t>selectieve waarneming</a:t>
            </a:r>
            <a:r>
              <a:rPr lang="nl-NL" sz="1600" dirty="0" smtClean="0">
                <a:latin typeface="Book Antiqua" pitchFamily="18" charset="0"/>
              </a:rPr>
              <a:t> genoemd. Deze vervorming van informatie is noodzakelijk om te</a:t>
            </a:r>
          </a:p>
          <a:p>
            <a:r>
              <a:rPr lang="nl-NL" sz="1600" dirty="0" smtClean="0">
                <a:latin typeface="Book Antiqua" pitchFamily="18" charset="0"/>
              </a:rPr>
              <a:t>Dat het past binnen ons referentiekader. Jouw </a:t>
            </a:r>
            <a:r>
              <a:rPr lang="nl-NL" sz="1600" b="1" dirty="0" smtClean="0">
                <a:latin typeface="Book Antiqua" pitchFamily="18" charset="0"/>
              </a:rPr>
              <a:t>referentiekader</a:t>
            </a:r>
            <a:r>
              <a:rPr lang="nl-NL" sz="1600" dirty="0" smtClean="0">
                <a:latin typeface="Book Antiqua" pitchFamily="18" charset="0"/>
              </a:rPr>
              <a:t> bestaat uit alles wat je bezit aan</a:t>
            </a:r>
          </a:p>
          <a:p>
            <a:r>
              <a:rPr lang="nl-NL" sz="1600" dirty="0" smtClean="0">
                <a:latin typeface="Book Antiqua" pitchFamily="18" charset="0"/>
              </a:rPr>
              <a:t>kennis, ervaringen, normen, waarden en gewoonten.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1</a:t>
            </a:fld>
            <a:endParaRPr lang="en-US"/>
          </a:p>
        </p:txBody>
      </p:sp>
      <p:sp>
        <p:nvSpPr>
          <p:cNvPr id="2" name="Gekromde PIJL-OMLAAG 1"/>
          <p:cNvSpPr/>
          <p:nvPr/>
        </p:nvSpPr>
        <p:spPr>
          <a:xfrm>
            <a:off x="539552" y="2996952"/>
            <a:ext cx="3528392" cy="432048"/>
          </a:xfrm>
          <a:prstGeom prst="curvedDown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Gekromde PIJL-OMLAAG 9"/>
          <p:cNvSpPr/>
          <p:nvPr/>
        </p:nvSpPr>
        <p:spPr>
          <a:xfrm>
            <a:off x="4355976" y="2996952"/>
            <a:ext cx="3528392" cy="432048"/>
          </a:xfrm>
          <a:prstGeom prst="curvedDown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Gekromde PIJL-OMLAAG 10"/>
          <p:cNvSpPr/>
          <p:nvPr/>
        </p:nvSpPr>
        <p:spPr>
          <a:xfrm flipH="1" flipV="1">
            <a:off x="467544" y="3789040"/>
            <a:ext cx="7344816" cy="432048"/>
          </a:xfrm>
          <a:prstGeom prst="curvedDown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18404" y="2780928"/>
            <a:ext cx="9090100" cy="165618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8905" y="50190"/>
            <a:ext cx="371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H1 - § </a:t>
            </a:r>
            <a:r>
              <a:rPr lang="en-US" dirty="0" smtClean="0">
                <a:latin typeface="Book Antiqua" pitchFamily="18" charset="0"/>
              </a:rPr>
              <a:t>3 –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is </a:t>
            </a:r>
            <a:r>
              <a:rPr lang="en-US" dirty="0" err="1" smtClean="0">
                <a:latin typeface="Book Antiqua" pitchFamily="18" charset="0"/>
              </a:rPr>
              <a:t>waar</a:t>
            </a:r>
            <a:r>
              <a:rPr lang="en-US" dirty="0" smtClean="0">
                <a:latin typeface="Book Antiqua" pitchFamily="18" charset="0"/>
              </a:rPr>
              <a:t> en </a:t>
            </a:r>
            <a:r>
              <a:rPr lang="en-US" dirty="0" err="1" smtClean="0">
                <a:latin typeface="Book Antiqua" pitchFamily="18" charset="0"/>
              </a:rPr>
              <a:t>wat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niet</a:t>
            </a:r>
            <a:r>
              <a:rPr lang="en-US" dirty="0" smtClean="0">
                <a:latin typeface="Book Antiqua" pitchFamily="18" charset="0"/>
              </a:rPr>
              <a:t>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37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496" y="908720"/>
            <a:ext cx="901721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Manipulatie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 en </a:t>
            </a:r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indoctrinatie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r>
              <a:rPr lang="en-US" sz="1600" b="1" dirty="0" err="1" smtClean="0">
                <a:latin typeface="Book Antiqua" pitchFamily="18" charset="0"/>
              </a:rPr>
              <a:t>Manipulatie</a:t>
            </a:r>
            <a:r>
              <a:rPr lang="en-US" sz="1600" dirty="0" smtClean="0">
                <a:latin typeface="Book Antiqua" pitchFamily="18" charset="0"/>
              </a:rPr>
              <a:t>		</a:t>
            </a:r>
            <a:r>
              <a:rPr lang="en-US" sz="1600" dirty="0" err="1" smtClean="0">
                <a:latin typeface="Book Antiqua" pitchFamily="18" charset="0"/>
              </a:rPr>
              <a:t>Feiten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worden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opzettelijk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weggelaten</a:t>
            </a:r>
            <a:r>
              <a:rPr lang="en-US" sz="1600" dirty="0" smtClean="0">
                <a:latin typeface="Book Antiqua" pitchFamily="18" charset="0"/>
              </a:rPr>
              <a:t> of </a:t>
            </a:r>
            <a:r>
              <a:rPr lang="en-US" sz="1600" dirty="0" err="1" smtClean="0">
                <a:latin typeface="Book Antiqua" pitchFamily="18" charset="0"/>
              </a:rPr>
              <a:t>verdraaid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zonder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dat</a:t>
            </a:r>
            <a:r>
              <a:rPr lang="en-US" sz="1600" dirty="0" smtClean="0">
                <a:latin typeface="Book Antiqua" pitchFamily="18" charset="0"/>
              </a:rPr>
              <a:t> de</a:t>
            </a: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</a:t>
            </a:r>
            <a:r>
              <a:rPr lang="en-US" sz="1600" dirty="0" err="1" smtClean="0">
                <a:latin typeface="Book Antiqua" pitchFamily="18" charset="0"/>
              </a:rPr>
              <a:t>ontvanger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dit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merkt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b="1" dirty="0" smtClean="0">
                <a:latin typeface="Book Antiqua" pitchFamily="18" charset="0"/>
              </a:rPr>
              <a:t>Propaganda</a:t>
            </a:r>
            <a:r>
              <a:rPr lang="en-US" sz="1600" dirty="0" smtClean="0">
                <a:latin typeface="Book Antiqua" pitchFamily="18" charset="0"/>
              </a:rPr>
              <a:t>		</a:t>
            </a:r>
            <a:r>
              <a:rPr lang="en-US" sz="1600" dirty="0" err="1" smtClean="0">
                <a:latin typeface="Book Antiqua" pitchFamily="18" charset="0"/>
              </a:rPr>
              <a:t>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wordt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doelbewust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eenzijdige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informatie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gegeven</a:t>
            </a:r>
            <a:r>
              <a:rPr lang="en-US" sz="1600" dirty="0" smtClean="0">
                <a:latin typeface="Book Antiqua" pitchFamily="18" charset="0"/>
              </a:rPr>
              <a:t> met </a:t>
            </a:r>
            <a:r>
              <a:rPr lang="en-US" sz="1600" dirty="0" err="1" smtClean="0">
                <a:latin typeface="Book Antiqua" pitchFamily="18" charset="0"/>
              </a:rPr>
              <a:t>als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doel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de </a:t>
            </a:r>
            <a:r>
              <a:rPr lang="en-US" sz="1600" dirty="0" err="1" smtClean="0">
                <a:latin typeface="Book Antiqua" pitchFamily="18" charset="0"/>
              </a:rPr>
              <a:t>mening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mensen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te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beïnvloeden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b="1" dirty="0" err="1" smtClean="0">
                <a:latin typeface="Book Antiqua" pitchFamily="18" charset="0"/>
              </a:rPr>
              <a:t>Indoctrinatie</a:t>
            </a:r>
            <a:r>
              <a:rPr lang="en-US" sz="1600" dirty="0" smtClean="0">
                <a:latin typeface="Book Antiqua" pitchFamily="18" charset="0"/>
              </a:rPr>
              <a:t>		</a:t>
            </a:r>
            <a:r>
              <a:rPr lang="en-US" sz="1600" dirty="0" err="1" smtClean="0">
                <a:latin typeface="Book Antiqua" pitchFamily="18" charset="0"/>
              </a:rPr>
              <a:t>Hier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wordt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langdurig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systematisch</a:t>
            </a:r>
            <a:r>
              <a:rPr lang="en-US" sz="1600" dirty="0" smtClean="0">
                <a:latin typeface="Book Antiqua" pitchFamily="18" charset="0"/>
              </a:rPr>
              <a:t> en heel </a:t>
            </a:r>
            <a:r>
              <a:rPr lang="en-US" sz="1600" dirty="0" err="1" smtClean="0">
                <a:latin typeface="Book Antiqua" pitchFamily="18" charset="0"/>
              </a:rPr>
              <a:t>dwingend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eenzijdige</a:t>
            </a:r>
            <a:r>
              <a:rPr lang="en-US" sz="1600" dirty="0" smtClean="0">
                <a:latin typeface="Book Antiqua" pitchFamily="18" charset="0"/>
              </a:rPr>
              <a:t> </a:t>
            </a: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</a:t>
            </a:r>
            <a:r>
              <a:rPr lang="en-US" sz="1600" dirty="0" err="1" smtClean="0">
                <a:latin typeface="Book Antiqua" pitchFamily="18" charset="0"/>
              </a:rPr>
              <a:t>opvattingen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dirty="0" err="1" smtClean="0">
                <a:latin typeface="Book Antiqua" pitchFamily="18" charset="0"/>
              </a:rPr>
              <a:t>meningen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opgedrongen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aan</a:t>
            </a:r>
            <a:r>
              <a:rPr lang="en-US" sz="1600" dirty="0" smtClean="0">
                <a:latin typeface="Book Antiqua" pitchFamily="18" charset="0"/>
              </a:rPr>
              <a:t> het </a:t>
            </a:r>
            <a:r>
              <a:rPr lang="en-US" sz="1600" dirty="0" err="1" smtClean="0">
                <a:latin typeface="Book Antiqua" pitchFamily="18" charset="0"/>
              </a:rPr>
              <a:t>publiek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Discriminatie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r>
              <a:rPr lang="en-US" sz="1600" b="1" dirty="0" err="1" smtClean="0">
                <a:latin typeface="Book Antiqua" pitchFamily="18" charset="0"/>
              </a:rPr>
              <a:t>Stereotypering</a:t>
            </a:r>
            <a:r>
              <a:rPr lang="en-US" sz="1600" dirty="0" smtClean="0">
                <a:latin typeface="Book Antiqua" pitchFamily="18" charset="0"/>
              </a:rPr>
              <a:t>		Je </a:t>
            </a:r>
            <a:r>
              <a:rPr lang="en-US" sz="1600" dirty="0" err="1" smtClean="0">
                <a:latin typeface="Book Antiqua" pitchFamily="18" charset="0"/>
              </a:rPr>
              <a:t>hebt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vaststaand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beeld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hele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mensen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b="1" dirty="0" err="1" smtClean="0">
                <a:latin typeface="Book Antiqua" pitchFamily="18" charset="0"/>
              </a:rPr>
              <a:t>Vooroordeel</a:t>
            </a:r>
            <a:r>
              <a:rPr lang="en-US" sz="1600" dirty="0" smtClean="0">
                <a:latin typeface="Book Antiqua" pitchFamily="18" charset="0"/>
              </a:rPr>
              <a:t>		Is </a:t>
            </a:r>
            <a:r>
              <a:rPr lang="en-US" sz="1600" dirty="0" err="1" smtClean="0">
                <a:latin typeface="Book Antiqua" pitchFamily="18" charset="0"/>
              </a:rPr>
              <a:t>als</a:t>
            </a:r>
            <a:r>
              <a:rPr lang="en-US" sz="1600" dirty="0" smtClean="0">
                <a:latin typeface="Book Antiqua" pitchFamily="18" charset="0"/>
              </a:rPr>
              <a:t> je </a:t>
            </a:r>
            <a:r>
              <a:rPr lang="en-US" sz="1600" dirty="0" err="1" smtClean="0">
                <a:latin typeface="Book Antiqua" pitchFamily="18" charset="0"/>
              </a:rPr>
              <a:t>iets</a:t>
            </a:r>
            <a:r>
              <a:rPr lang="en-US" sz="1600" dirty="0" smtClean="0">
                <a:latin typeface="Book Antiqua" pitchFamily="18" charset="0"/>
              </a:rPr>
              <a:t> of </a:t>
            </a:r>
            <a:r>
              <a:rPr lang="en-US" sz="1600" dirty="0" err="1" smtClean="0">
                <a:latin typeface="Book Antiqua" pitchFamily="18" charset="0"/>
              </a:rPr>
              <a:t>iemand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oordeelt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zonder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dat</a:t>
            </a:r>
            <a:r>
              <a:rPr lang="en-US" sz="1600" dirty="0" smtClean="0">
                <a:latin typeface="Book Antiqua" pitchFamily="18" charset="0"/>
              </a:rPr>
              <a:t> je de </a:t>
            </a:r>
            <a:r>
              <a:rPr lang="en-US" sz="1600" dirty="0" err="1" smtClean="0">
                <a:latin typeface="Book Antiqua" pitchFamily="18" charset="0"/>
              </a:rPr>
              <a:t>persoon</a:t>
            </a:r>
            <a:r>
              <a:rPr lang="en-US" sz="1600" dirty="0" smtClean="0">
                <a:latin typeface="Book Antiqua" pitchFamily="18" charset="0"/>
              </a:rPr>
              <a:t> of de </a:t>
            </a:r>
            <a:r>
              <a:rPr lang="en-US" sz="1600" dirty="0" err="1" smtClean="0">
                <a:latin typeface="Book Antiqua" pitchFamily="18" charset="0"/>
              </a:rPr>
              <a:t>zaak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</a:t>
            </a:r>
            <a:r>
              <a:rPr lang="en-US" sz="1600" dirty="0" err="1" smtClean="0">
                <a:latin typeface="Book Antiqua" pitchFamily="18" charset="0"/>
              </a:rPr>
              <a:t>hebt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leren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kennen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b="1" dirty="0" err="1" smtClean="0">
                <a:latin typeface="Book Antiqua" pitchFamily="18" charset="0"/>
              </a:rPr>
              <a:t>Discriminatie</a:t>
            </a:r>
            <a:r>
              <a:rPr lang="en-US" sz="1600" dirty="0" smtClean="0">
                <a:latin typeface="Book Antiqua" pitchFamily="18" charset="0"/>
              </a:rPr>
              <a:t>		</a:t>
            </a:r>
            <a:r>
              <a:rPr lang="en-US" sz="1600" dirty="0" err="1" smtClean="0">
                <a:latin typeface="Book Antiqua" pitchFamily="18" charset="0"/>
              </a:rPr>
              <a:t>Waarbij</a:t>
            </a:r>
            <a:r>
              <a:rPr lang="en-US" sz="1600" dirty="0" smtClean="0">
                <a:latin typeface="Book Antiqua" pitchFamily="18" charset="0"/>
              </a:rPr>
              <a:t> je </a:t>
            </a:r>
            <a:r>
              <a:rPr lang="en-US" sz="1600" dirty="0" err="1" smtClean="0">
                <a:latin typeface="Book Antiqua" pitchFamily="18" charset="0"/>
              </a:rPr>
              <a:t>mensen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bepaalde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groep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anders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behandelt</a:t>
            </a:r>
            <a:r>
              <a:rPr lang="en-US" sz="1600" dirty="0" smtClean="0">
                <a:latin typeface="Book Antiqua" pitchFamily="18" charset="0"/>
              </a:rPr>
              <a:t> op</a:t>
            </a: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</a:t>
            </a:r>
            <a:r>
              <a:rPr lang="en-US" sz="1600" dirty="0" err="1" smtClean="0">
                <a:latin typeface="Book Antiqua" pitchFamily="18" charset="0"/>
              </a:rPr>
              <a:t>grond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kenmerken</a:t>
            </a:r>
            <a:r>
              <a:rPr lang="en-US" sz="1600" dirty="0" smtClean="0">
                <a:latin typeface="Book Antiqua" pitchFamily="18" charset="0"/>
              </a:rPr>
              <a:t> die in de </a:t>
            </a:r>
            <a:r>
              <a:rPr lang="en-US" sz="1600" dirty="0" err="1" smtClean="0">
                <a:latin typeface="Book Antiqua" pitchFamily="18" charset="0"/>
              </a:rPr>
              <a:t>gegeven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situatie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niet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belang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</a:t>
            </a:r>
            <a:r>
              <a:rPr lang="en-US" sz="1600" dirty="0" err="1" smtClean="0">
                <a:latin typeface="Book Antiqua" pitchFamily="18" charset="0"/>
              </a:rPr>
              <a:t>zijn</a:t>
            </a:r>
            <a:r>
              <a:rPr lang="en-US" sz="1600" dirty="0" smtClean="0">
                <a:latin typeface="Book Antiqua" pitchFamily="18" charset="0"/>
              </a:rPr>
              <a:t>. </a:t>
            </a:r>
            <a:r>
              <a:rPr lang="en-US" sz="1600" dirty="0" err="1" smtClean="0">
                <a:latin typeface="Book Antiqua" pitchFamily="18" charset="0"/>
              </a:rPr>
              <a:t>Discriminatie</a:t>
            </a:r>
            <a:r>
              <a:rPr lang="en-US" sz="1600" dirty="0" smtClean="0">
                <a:latin typeface="Book Antiqua" pitchFamily="18" charset="0"/>
              </a:rPr>
              <a:t> is </a:t>
            </a:r>
            <a:r>
              <a:rPr lang="en-US" sz="1600" dirty="0" err="1" smtClean="0">
                <a:latin typeface="Book Antiqua" pitchFamily="18" charset="0"/>
              </a:rPr>
              <a:t>nadelig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voor</a:t>
            </a:r>
            <a:r>
              <a:rPr lang="en-US" sz="1600" dirty="0" smtClean="0">
                <a:latin typeface="Book Antiqua" pitchFamily="18" charset="0"/>
              </a:rPr>
              <a:t> de </a:t>
            </a:r>
            <a:r>
              <a:rPr lang="en-US" sz="1600" b="1" dirty="0" err="1" smtClean="0">
                <a:latin typeface="Book Antiqua" pitchFamily="18" charset="0"/>
              </a:rPr>
              <a:t>sociale</a:t>
            </a:r>
            <a:r>
              <a:rPr lang="en-US" sz="1600" b="1" dirty="0" smtClean="0">
                <a:latin typeface="Book Antiqua" pitchFamily="18" charset="0"/>
              </a:rPr>
              <a:t> </a:t>
            </a:r>
            <a:r>
              <a:rPr lang="en-US" sz="1600" b="1" dirty="0" err="1" smtClean="0">
                <a:latin typeface="Book Antiqua" pitchFamily="18" charset="0"/>
              </a:rPr>
              <a:t>cohesie</a:t>
            </a:r>
            <a:endParaRPr lang="en-US" sz="1600" b="1" dirty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99E6-1BA5-47E1-91A9-0C146E7DBC0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128</Words>
  <Application>Microsoft Office PowerPoint</Application>
  <PresentationFormat>Diavoorstelling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 Theme</vt:lpstr>
      <vt:lpstr>PowerPoint-presentatie</vt:lpstr>
      <vt:lpstr>PowerPoint-presentatie</vt:lpstr>
    </vt:vector>
  </TitlesOfParts>
  <Company>Tilburg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WinXP user</dc:creator>
  <cp:lastModifiedBy>Martin</cp:lastModifiedBy>
  <cp:revision>12</cp:revision>
  <dcterms:created xsi:type="dcterms:W3CDTF">2010-09-11T11:34:56Z</dcterms:created>
  <dcterms:modified xsi:type="dcterms:W3CDTF">2010-09-13T07:43:52Z</dcterms:modified>
</cp:coreProperties>
</file>